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0" d="100"/>
          <a:sy n="80" d="100"/>
        </p:scale>
        <p:origin x="787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7C1DCBE0-83CA-6A1E-706F-ECA1B8F3A7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11809A05-1A17-4A32-D9BB-5340E834424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FD5BCC6A-F686-25C8-AA2E-57818B4767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0BC3A-3569-4265-8C79-CED190AE5ED8}" type="datetimeFigureOut">
              <a:rPr lang="nb-NO" smtClean="0"/>
              <a:t>19.05.2024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0BB1AD85-75B3-FCB2-34B0-00A6638778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D40B5DD4-D556-8F67-32FD-880E42697F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22496-C6BA-4BE7-BBAF-C65646F1C8C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9532029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10369676-929B-E02B-D714-D84DB152C1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732F664E-2D79-A027-9208-30F25FF84D4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29629C42-C1C3-85D4-DD0E-6C6204C79F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0BC3A-3569-4265-8C79-CED190AE5ED8}" type="datetimeFigureOut">
              <a:rPr lang="nb-NO" smtClean="0"/>
              <a:t>19.05.2024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8773C1CA-4C63-3F09-65BA-883FFA6A1D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8D55DF41-C85A-DE53-6F9E-2D30435DAB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22496-C6BA-4BE7-BBAF-C65646F1C8C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015566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>
            <a:extLst>
              <a:ext uri="{FF2B5EF4-FFF2-40B4-BE49-F238E27FC236}">
                <a16:creationId xmlns:a16="http://schemas.microsoft.com/office/drawing/2014/main" id="{C584B2CD-332D-84BD-2A2F-668405C4ED7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1DD3F6B0-36CA-9754-B2A2-F4D88972B18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7FDAE8EF-9449-85DB-331E-AC4AD4A57A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0BC3A-3569-4265-8C79-CED190AE5ED8}" type="datetimeFigureOut">
              <a:rPr lang="nb-NO" smtClean="0"/>
              <a:t>19.05.2024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C5E65BAC-1A52-D1F6-5BB5-02637EB1FF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51FAAB92-2BB3-0A44-62D0-AB1E55CEF3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22496-C6BA-4BE7-BBAF-C65646F1C8C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9886333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DD5363DD-C7F4-2449-4843-16DC67842F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439AB5BD-0B9C-7346-B632-C8DE2DC88C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7E366009-E1EA-E63D-1466-14EA6C1DBC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0BC3A-3569-4265-8C79-CED190AE5ED8}" type="datetimeFigureOut">
              <a:rPr lang="nb-NO" smtClean="0"/>
              <a:t>19.05.2024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2CE71661-E8DF-79E0-411C-69582E41DD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8BF47B9B-BBC3-1652-DACA-8009CCF6AA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22496-C6BA-4BE7-BBAF-C65646F1C8C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1511662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7E46F993-5B41-2013-353F-69077B4EFA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70574732-6D29-EAF9-A140-AD4AFB9859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E3A73ED9-2E51-D581-D6FC-D8E3B9D290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0BC3A-3569-4265-8C79-CED190AE5ED8}" type="datetimeFigureOut">
              <a:rPr lang="nb-NO" smtClean="0"/>
              <a:t>19.05.2024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80691281-7912-5470-593C-DCA9E733F3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DAE21B15-A065-08B8-4D02-E03C8F1A17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22496-C6BA-4BE7-BBAF-C65646F1C8C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0799617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10792B59-AE12-6906-6C97-576FAC969B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6EA3DF1E-B47A-6791-420D-775AAA54CE1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E117917F-9F70-FE3D-3764-190E903A0C0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4574290B-DE4D-5CC5-EFA8-8D668404BF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0BC3A-3569-4265-8C79-CED190AE5ED8}" type="datetimeFigureOut">
              <a:rPr lang="nb-NO" smtClean="0"/>
              <a:t>19.05.2024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BD5481AB-21FA-3601-2613-2B02930992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ADBF789F-D2CE-943D-4274-01E7BC4EE0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22496-C6BA-4BE7-BBAF-C65646F1C8C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6742913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F73DA0D7-6568-AC96-A5DE-DFCC5F2337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585C8B7A-F6BF-F9B0-278C-4228C2FE7F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909420C3-13BA-BDA7-0241-407F3E3D4A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>
            <a:extLst>
              <a:ext uri="{FF2B5EF4-FFF2-40B4-BE49-F238E27FC236}">
                <a16:creationId xmlns:a16="http://schemas.microsoft.com/office/drawing/2014/main" id="{5F4B05AA-0E57-0568-775E-B925C8F9ACF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>
            <a:extLst>
              <a:ext uri="{FF2B5EF4-FFF2-40B4-BE49-F238E27FC236}">
                <a16:creationId xmlns:a16="http://schemas.microsoft.com/office/drawing/2014/main" id="{9357D9A6-3C0C-38F8-5021-CD2718C421B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>
            <a:extLst>
              <a:ext uri="{FF2B5EF4-FFF2-40B4-BE49-F238E27FC236}">
                <a16:creationId xmlns:a16="http://schemas.microsoft.com/office/drawing/2014/main" id="{125EEEA3-ACA6-CF34-737F-B3EBDC63C8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0BC3A-3569-4265-8C79-CED190AE5ED8}" type="datetimeFigureOut">
              <a:rPr lang="nb-NO" smtClean="0"/>
              <a:t>19.05.2024</a:t>
            </a:fld>
            <a:endParaRPr lang="nb-NO"/>
          </a:p>
        </p:txBody>
      </p:sp>
      <p:sp>
        <p:nvSpPr>
          <p:cNvPr id="8" name="Plassholder for bunntekst 7">
            <a:extLst>
              <a:ext uri="{FF2B5EF4-FFF2-40B4-BE49-F238E27FC236}">
                <a16:creationId xmlns:a16="http://schemas.microsoft.com/office/drawing/2014/main" id="{5B75517F-A9BE-90F2-C8B0-A1118CFE8F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>
            <a:extLst>
              <a:ext uri="{FF2B5EF4-FFF2-40B4-BE49-F238E27FC236}">
                <a16:creationId xmlns:a16="http://schemas.microsoft.com/office/drawing/2014/main" id="{F5465644-A1C1-C99F-A4E5-5EBA8FE84E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22496-C6BA-4BE7-BBAF-C65646F1C8C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5347907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CBE0EB6C-9698-32E5-86B5-9189E33A66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D3FF5604-76A0-7195-7A66-2D985ED5DB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0BC3A-3569-4265-8C79-CED190AE5ED8}" type="datetimeFigureOut">
              <a:rPr lang="nb-NO" smtClean="0"/>
              <a:t>19.05.2024</a:t>
            </a:fld>
            <a:endParaRPr lang="nb-NO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A7BA45C8-2013-CDA5-23CC-82D093B1C1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4D7B5184-1C55-EE3D-B179-7A64ECC730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22496-C6BA-4BE7-BBAF-C65646F1C8C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1529131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>
            <a:extLst>
              <a:ext uri="{FF2B5EF4-FFF2-40B4-BE49-F238E27FC236}">
                <a16:creationId xmlns:a16="http://schemas.microsoft.com/office/drawing/2014/main" id="{736062F9-065F-B05D-8365-EB780BF86C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0BC3A-3569-4265-8C79-CED190AE5ED8}" type="datetimeFigureOut">
              <a:rPr lang="nb-NO" smtClean="0"/>
              <a:t>19.05.2024</a:t>
            </a:fld>
            <a:endParaRPr lang="nb-NO"/>
          </a:p>
        </p:txBody>
      </p:sp>
      <p:sp>
        <p:nvSpPr>
          <p:cNvPr id="3" name="Plassholder for bunntekst 2">
            <a:extLst>
              <a:ext uri="{FF2B5EF4-FFF2-40B4-BE49-F238E27FC236}">
                <a16:creationId xmlns:a16="http://schemas.microsoft.com/office/drawing/2014/main" id="{06A0A789-74FC-6FC9-4C20-E9CDB52355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F420C74E-5EBC-9EBC-CB26-BAD8D97447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22496-C6BA-4BE7-BBAF-C65646F1C8C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8954094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4E16DBF0-408B-4BAD-6214-9A358C71D8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529BE83C-DA0D-20E1-3AF4-31F0D07BDC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4502D18B-DC48-4341-688F-E186ABF97F0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BFA80B2B-402D-0E4C-7004-FDDEE8056A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0BC3A-3569-4265-8C79-CED190AE5ED8}" type="datetimeFigureOut">
              <a:rPr lang="nb-NO" smtClean="0"/>
              <a:t>19.05.2024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9FC0EB02-D56B-9FA1-DB0D-6674FBCCFA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9CC3EA4B-A7A6-D446-F185-52266AB0D6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22496-C6BA-4BE7-BBAF-C65646F1C8C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0393124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DD6384FE-3E9B-2B0F-F101-ADCE0F0769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>
            <a:extLst>
              <a:ext uri="{FF2B5EF4-FFF2-40B4-BE49-F238E27FC236}">
                <a16:creationId xmlns:a16="http://schemas.microsoft.com/office/drawing/2014/main" id="{64849990-CB09-63ED-95E6-FEA7AD48DD0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58A05E40-2CA9-40F3-F5ED-75D42751CB6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4FD72BDF-0154-3504-EFB4-EBA00088D4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0BC3A-3569-4265-8C79-CED190AE5ED8}" type="datetimeFigureOut">
              <a:rPr lang="nb-NO" smtClean="0"/>
              <a:t>19.05.2024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70086763-9051-9563-0A2B-B910D30FA9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173F0F3D-9427-2DB9-5E4B-BE27090569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22496-C6BA-4BE7-BBAF-C65646F1C8C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6268934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>
            <a:extLst>
              <a:ext uri="{FF2B5EF4-FFF2-40B4-BE49-F238E27FC236}">
                <a16:creationId xmlns:a16="http://schemas.microsoft.com/office/drawing/2014/main" id="{9BA7C295-DCDB-DD80-35AB-A5C466CC8A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C29FAFAE-3C1E-C9DD-D2B7-082F655E93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C182C0A7-6D9B-C2DA-85D9-072F6D2B57D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E0BC3A-3569-4265-8C79-CED190AE5ED8}" type="datetimeFigureOut">
              <a:rPr lang="nb-NO" smtClean="0"/>
              <a:t>19.05.2024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5B3DFD40-B0C2-1C4F-F8E6-2BE1D701C60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9474C67E-D5EE-4D47-7418-55038FE476D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522496-C6BA-4BE7-BBAF-C65646F1C8C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131359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gloi-ihf.com/%C3%B8konomih%C3%A5ndbok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BE0C53CC-D0F8-3778-E90F-38843109A84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b-NO" dirty="0"/>
              <a:t>Økonomirutiner i </a:t>
            </a:r>
            <a:r>
              <a:rPr lang="nb-NO" dirty="0" err="1"/>
              <a:t>Gloi</a:t>
            </a:r>
            <a:endParaRPr lang="nb-NO" dirty="0"/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01A22B96-5395-81E5-CCAF-6CCAB08D811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b-NO" dirty="0"/>
              <a:t>2024</a:t>
            </a:r>
          </a:p>
        </p:txBody>
      </p:sp>
    </p:spTree>
    <p:extLst>
      <p:ext uri="{BB962C8B-B14F-4D97-AF65-F5344CB8AC3E}">
        <p14:creationId xmlns:p14="http://schemas.microsoft.com/office/powerpoint/2010/main" val="40355499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8BDE63CA-6740-7313-38B4-5826268735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Hva gjør komiteene? 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8E2DF94D-935C-1B0C-170B-8E8597812C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nb-NO" dirty="0"/>
              <a:t>Setter opp budsjett for kommende år i oktober/november</a:t>
            </a:r>
          </a:p>
          <a:p>
            <a:r>
              <a:rPr lang="nb-NO" dirty="0"/>
              <a:t>For arrangement som avviker fra vedtatt budsjett må nytt budsjett godkjennes i styret før gjennomføring av det enkelte arrangement</a:t>
            </a:r>
          </a:p>
          <a:p>
            <a:r>
              <a:rPr lang="nb-NO" dirty="0"/>
              <a:t>Følge opp økonomien i de enkelte arrangementene og at gjennomføringen samsvarer med vedtatt budsjett – rapportere eventuelle avvik til styret</a:t>
            </a:r>
          </a:p>
          <a:p>
            <a:r>
              <a:rPr lang="nb-NO" dirty="0"/>
              <a:t>Leverer </a:t>
            </a:r>
            <a:r>
              <a:rPr lang="nb-NO" dirty="0" err="1"/>
              <a:t>utgiftsrefusjoner</a:t>
            </a:r>
            <a:r>
              <a:rPr lang="nb-NO" dirty="0"/>
              <a:t> og fakturaer til utbetaling umiddelbart etter gjennomføring og senest innen neste kvartalsregnskap</a:t>
            </a:r>
          </a:p>
          <a:p>
            <a:r>
              <a:rPr lang="nb-NO" dirty="0"/>
              <a:t>Kontrollerer at fakturaer og refusjonskrav er som avtalt med leverandør/dommer/instruktør osv.</a:t>
            </a:r>
          </a:p>
          <a:p>
            <a:r>
              <a:rPr lang="nb-NO" dirty="0"/>
              <a:t>Ved kvartalsregnskap sjekker om alle </a:t>
            </a:r>
            <a:r>
              <a:rPr lang="nb-NO" dirty="0" err="1"/>
              <a:t>utgiftskrav</a:t>
            </a:r>
            <a:r>
              <a:rPr lang="nb-NO" dirty="0"/>
              <a:t> er med</a:t>
            </a:r>
          </a:p>
          <a:p>
            <a:r>
              <a:rPr lang="nb-NO" dirty="0"/>
              <a:t>Kan gjøre innkjøp selv for inntil 10 000 kr så lenge det er i tråd med budsjett vedtatt av styret og årsmøtet.</a:t>
            </a:r>
          </a:p>
          <a:p>
            <a:pPr marL="0" indent="0">
              <a:buNone/>
            </a:pPr>
            <a:r>
              <a:rPr lang="nb-NO" dirty="0">
                <a:solidFill>
                  <a:srgbClr val="00B050"/>
                </a:solidFill>
              </a:rPr>
              <a:t>Komiteleders ansvar at dette blir gjort og at medlemmene er kjent med rutinene</a:t>
            </a:r>
          </a:p>
        </p:txBody>
      </p:sp>
    </p:spTree>
    <p:extLst>
      <p:ext uri="{BB962C8B-B14F-4D97-AF65-F5344CB8AC3E}">
        <p14:creationId xmlns:p14="http://schemas.microsoft.com/office/powerpoint/2010/main" val="31198530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DE8E73F1-619D-C064-5C3F-B14002DF86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Hva gjør økonomiansvarlig?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E7E27092-DC04-1D38-9AF6-2E9A599CC4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nb-NO" dirty="0"/>
              <a:t>Innhenter budsjett fra komiteene og setter sammen neste års budsjett for klubben i november/desember</a:t>
            </a:r>
          </a:p>
          <a:p>
            <a:r>
              <a:rPr lang="nb-NO" dirty="0"/>
              <a:t>Utarbeider </a:t>
            </a:r>
            <a:r>
              <a:rPr lang="nb-NO" dirty="0" err="1"/>
              <a:t>fullmaktsmatrise</a:t>
            </a:r>
            <a:r>
              <a:rPr lang="nb-NO" dirty="0"/>
              <a:t> og økonomihåndbok og legger dette fram for styret (styret vedtar)</a:t>
            </a:r>
          </a:p>
          <a:p>
            <a:r>
              <a:rPr lang="nb-NO" dirty="0"/>
              <a:t>Leverer samordnet rapportering med søknad om </a:t>
            </a:r>
            <a:r>
              <a:rPr lang="nb-NO" dirty="0" err="1"/>
              <a:t>mva</a:t>
            </a:r>
            <a:r>
              <a:rPr lang="nb-NO" dirty="0"/>
              <a:t> refusjon innen 30. april</a:t>
            </a:r>
          </a:p>
          <a:p>
            <a:r>
              <a:rPr lang="nb-NO" dirty="0"/>
              <a:t>Rutiner for at økonomivedtak følges</a:t>
            </a:r>
          </a:p>
          <a:p>
            <a:r>
              <a:rPr lang="nb-NO" dirty="0"/>
              <a:t>Legger fram rapporter for økonomistatus for styret kvartalsvis</a:t>
            </a:r>
          </a:p>
          <a:p>
            <a:r>
              <a:rPr lang="nb-NO" dirty="0"/>
              <a:t>Sikrer fakturering og innkreving</a:t>
            </a:r>
          </a:p>
          <a:p>
            <a:r>
              <a:rPr lang="nb-NO" dirty="0"/>
              <a:t>2. godkjenner for utbetalinger</a:t>
            </a:r>
          </a:p>
          <a:p>
            <a:r>
              <a:rPr lang="nb-NO" dirty="0"/>
              <a:t>Planlegge og gjennomføre årsoppgjør</a:t>
            </a:r>
          </a:p>
          <a:p>
            <a:endParaRPr lang="nb-NO" dirty="0"/>
          </a:p>
          <a:p>
            <a:endParaRPr lang="nb-NO" dirty="0"/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5584558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6247EC13-782F-375B-D1D7-75DD6D54A7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Hva gjør regnskapsfører?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0B1D035F-F4EF-7F9B-68BF-2BCC1F78B7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nb-NO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Løpende oppgaver:</a:t>
            </a:r>
          </a:p>
          <a:p>
            <a:pPr marL="742950" lvl="1" indent="-285750">
              <a:lnSpc>
                <a:spcPct val="107000"/>
              </a:lnSpc>
              <a:buFont typeface="Courier New" panose="02070309020205020404" pitchFamily="49" charset="0"/>
              <a:buChar char="o"/>
            </a:pPr>
            <a:r>
              <a:rPr lang="nb-NO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Alle bilag (inngående og utgående) føres løpende uten ugrunnet opphold. </a:t>
            </a:r>
          </a:p>
          <a:p>
            <a:pPr marL="742950" lvl="1" indent="-285750">
              <a:lnSpc>
                <a:spcPct val="107000"/>
              </a:lnSpc>
              <a:buFont typeface="Courier New" panose="02070309020205020404" pitchFamily="49" charset="0"/>
              <a:buChar char="o"/>
            </a:pPr>
            <a:r>
              <a:rPr lang="nb-NO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Sørge for at alle bilag er korrekt attestert og godkjent av to personer iht. idrettslagets fullmakter.</a:t>
            </a:r>
          </a:p>
          <a:p>
            <a:pPr marL="742950" lvl="1" indent="-285750">
              <a:lnSpc>
                <a:spcPct val="107000"/>
              </a:lnSpc>
              <a:buFont typeface="Courier New" panose="02070309020205020404" pitchFamily="49" charset="0"/>
              <a:buChar char="o"/>
            </a:pPr>
            <a:r>
              <a:rPr lang="nb-NO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Alle krav om utbetalinger legges inn i nettbank så fort som praktisk mulig.</a:t>
            </a:r>
          </a:p>
          <a:p>
            <a:pPr marL="742950" lvl="1" indent="-285750">
              <a:lnSpc>
                <a:spcPct val="107000"/>
              </a:lnSpc>
              <a:buFont typeface="Courier New" panose="02070309020205020404" pitchFamily="49" charset="0"/>
              <a:buChar char="o"/>
            </a:pPr>
            <a:r>
              <a:rPr lang="nb-NO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Det utføres månedlige avstemminger mellom bankkontoer og regnskap. </a:t>
            </a: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nb-NO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Hvert kvartal bør i tillegg minimum:</a:t>
            </a:r>
          </a:p>
          <a:p>
            <a:pPr marL="742950" lvl="1" indent="-285750">
              <a:lnSpc>
                <a:spcPct val="107000"/>
              </a:lnSpc>
              <a:buFont typeface="Courier New" panose="02070309020205020404" pitchFamily="49" charset="0"/>
              <a:buChar char="o"/>
            </a:pPr>
            <a:r>
              <a:rPr lang="nb-NO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Sjekke at alle kjente inntekter og utgifter er regnskapsført</a:t>
            </a:r>
          </a:p>
          <a:p>
            <a:pPr marL="742950" lvl="1" indent="-285750">
              <a:lnSpc>
                <a:spcPct val="107000"/>
              </a:lnSpc>
              <a:buFont typeface="Courier New" panose="02070309020205020404" pitchFamily="49" charset="0"/>
              <a:buChar char="o"/>
            </a:pPr>
            <a:r>
              <a:rPr lang="nb-NO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Utarbeide oversikt som viser alle som skylder penger til idrettslaget og alle som idrettslaget skylder penger til.</a:t>
            </a:r>
          </a:p>
          <a:p>
            <a:pPr marL="742950" lvl="1" indent="-285750">
              <a:lnSpc>
                <a:spcPct val="107000"/>
              </a:lnSpc>
              <a:buFont typeface="Courier New" panose="02070309020205020404" pitchFamily="49" charset="0"/>
              <a:buChar char="o"/>
            </a:pPr>
            <a:r>
              <a:rPr lang="nb-NO" sz="1100" dirty="0">
                <a:effectLst/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Det føres en spesifisert oversikt over idrettslagets eiendeler med innkjøpsverdi over kr. 15 000 og som fremdeles antas å være i bruk. – Dette får ikke regnskapsfører til å følge opp fordi vi mangler en </a:t>
            </a:r>
            <a:r>
              <a:rPr lang="nb-NO" sz="1100" dirty="0" err="1">
                <a:effectLst/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materialliste</a:t>
            </a:r>
            <a:r>
              <a:rPr lang="nb-NO" sz="1100" dirty="0">
                <a:effectLst/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(Vi mangler god nok </a:t>
            </a:r>
            <a:r>
              <a:rPr lang="nb-NO" sz="1100" dirty="0" err="1">
                <a:effectLst/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materialliste</a:t>
            </a:r>
            <a:r>
              <a:rPr lang="nb-NO" sz="1100" dirty="0">
                <a:effectLst/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så dette kan ikke utføres)</a:t>
            </a: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nb-NO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Ved årets slutt:</a:t>
            </a:r>
          </a:p>
          <a:p>
            <a:pPr marL="742950" lvl="1" indent="-285750">
              <a:lnSpc>
                <a:spcPct val="107000"/>
              </a:lnSpc>
              <a:buFont typeface="Courier New" panose="02070309020205020404" pitchFamily="49" charset="0"/>
              <a:buChar char="o"/>
            </a:pPr>
            <a:r>
              <a:rPr lang="nb-NO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Alle balansekontoer avstemmes og dokumenteres</a:t>
            </a:r>
          </a:p>
          <a:p>
            <a:pPr marL="742950" lvl="1" indent="-285750">
              <a:lnSpc>
                <a:spcPct val="107000"/>
              </a:lnSpc>
              <a:spcAft>
                <a:spcPts val="800"/>
              </a:spcAft>
              <a:buFont typeface="Courier New" panose="02070309020205020404" pitchFamily="49" charset="0"/>
              <a:buChar char="o"/>
            </a:pPr>
            <a:r>
              <a:rPr lang="nb-NO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Årsoppgjøret utarbeides iht. plan utarbeidet av økonomiansvarlig i styret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6685037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9E854C7C-A506-47A3-B67B-A7429FA681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Lenker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FF2AD544-6FC0-F9FB-6F7E-41B0860BE9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Økonomihåndboka, </a:t>
            </a:r>
            <a:r>
              <a:rPr lang="nb-NO" dirty="0" err="1"/>
              <a:t>fullmaktsmatrise</a:t>
            </a:r>
            <a:r>
              <a:rPr lang="nb-NO" dirty="0"/>
              <a:t> og </a:t>
            </a:r>
            <a:r>
              <a:rPr lang="nb-NO" dirty="0" err="1"/>
              <a:t>årshjul</a:t>
            </a:r>
            <a:r>
              <a:rPr lang="nb-NO" dirty="0"/>
              <a:t> økonomi: </a:t>
            </a:r>
            <a:r>
              <a:rPr lang="nb-NO" dirty="0">
                <a:hlinkClick r:id="rId2"/>
              </a:rPr>
              <a:t>Økonomihåndbok | </a:t>
            </a:r>
            <a:r>
              <a:rPr lang="nb-NO" dirty="0" err="1">
                <a:hlinkClick r:id="rId2"/>
              </a:rPr>
              <a:t>gloi</a:t>
            </a:r>
            <a:r>
              <a:rPr lang="nb-NO" dirty="0">
                <a:hlinkClick r:id="rId2"/>
              </a:rPr>
              <a:t> (gloi-ihf.com)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8097944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220</TotalTime>
  <Words>385</Words>
  <Application>Microsoft Office PowerPoint</Application>
  <PresentationFormat>Widescreen</PresentationFormat>
  <Paragraphs>36</Paragraphs>
  <Slides>5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5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5</vt:i4>
      </vt:variant>
    </vt:vector>
  </HeadingPairs>
  <TitlesOfParts>
    <vt:vector size="11" baseType="lpstr">
      <vt:lpstr>Arial</vt:lpstr>
      <vt:lpstr>Calibri</vt:lpstr>
      <vt:lpstr>Calibri Light</vt:lpstr>
      <vt:lpstr>Courier New</vt:lpstr>
      <vt:lpstr>Symbol</vt:lpstr>
      <vt:lpstr>Office-tema</vt:lpstr>
      <vt:lpstr>Økonomirutiner i Gloi</vt:lpstr>
      <vt:lpstr>Hva gjør komiteene? </vt:lpstr>
      <vt:lpstr>Hva gjør økonomiansvarlig?</vt:lpstr>
      <vt:lpstr>Hva gjør regnskapsfører?</vt:lpstr>
      <vt:lpstr>Lenker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Økonomirutiner i Gloi</dc:title>
  <dc:creator>Aune, Gry Tveten</dc:creator>
  <cp:lastModifiedBy>Liv Inger Lamøy</cp:lastModifiedBy>
  <cp:revision>5</cp:revision>
  <dcterms:created xsi:type="dcterms:W3CDTF">2024-04-04T16:13:06Z</dcterms:created>
  <dcterms:modified xsi:type="dcterms:W3CDTF">2024-05-19T08:13:20Z</dcterms:modified>
</cp:coreProperties>
</file>